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5"/>
  </p:notesMasterIdLst>
  <p:sldIdLst>
    <p:sldId id="343" r:id="rId2"/>
    <p:sldId id="344" r:id="rId3"/>
    <p:sldId id="34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62" r:id="rId20"/>
    <p:sldId id="365" r:id="rId21"/>
    <p:sldId id="364" r:id="rId22"/>
    <p:sldId id="366" r:id="rId23"/>
    <p:sldId id="367" r:id="rId24"/>
    <p:sldId id="368" r:id="rId25"/>
    <p:sldId id="369" r:id="rId26"/>
    <p:sldId id="370" r:id="rId27"/>
    <p:sldId id="371" r:id="rId28"/>
    <p:sldId id="372" r:id="rId29"/>
    <p:sldId id="374" r:id="rId30"/>
    <p:sldId id="375" r:id="rId31"/>
    <p:sldId id="376" r:id="rId32"/>
    <p:sldId id="377" r:id="rId33"/>
    <p:sldId id="373" r:id="rId34"/>
  </p:sldIdLst>
  <p:sldSz cx="9144000" cy="6858000" type="screen4x3"/>
  <p:notesSz cx="6858000" cy="9144000"/>
  <p:defaultTextStyle>
    <a:defPPr>
      <a:defRPr lang="ru-RU"/>
    </a:defPPr>
    <a:lvl1pPr algn="ctr" rtl="0" fontAlgn="base">
      <a:lnSpc>
        <a:spcPct val="150000"/>
      </a:lnSpc>
      <a:spcBef>
        <a:spcPct val="50000"/>
      </a:spcBef>
      <a:spcAft>
        <a:spcPct val="50000"/>
      </a:spcAft>
      <a:defRPr sz="3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ctr" rtl="0" fontAlgn="base">
      <a:lnSpc>
        <a:spcPct val="150000"/>
      </a:lnSpc>
      <a:spcBef>
        <a:spcPct val="50000"/>
      </a:spcBef>
      <a:spcAft>
        <a:spcPct val="50000"/>
      </a:spcAft>
      <a:defRPr sz="3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ctr" rtl="0" fontAlgn="base">
      <a:lnSpc>
        <a:spcPct val="150000"/>
      </a:lnSpc>
      <a:spcBef>
        <a:spcPct val="50000"/>
      </a:spcBef>
      <a:spcAft>
        <a:spcPct val="50000"/>
      </a:spcAft>
      <a:defRPr sz="3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ctr" rtl="0" fontAlgn="base">
      <a:lnSpc>
        <a:spcPct val="150000"/>
      </a:lnSpc>
      <a:spcBef>
        <a:spcPct val="50000"/>
      </a:spcBef>
      <a:spcAft>
        <a:spcPct val="50000"/>
      </a:spcAft>
      <a:defRPr sz="3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ctr" rtl="0" fontAlgn="base">
      <a:lnSpc>
        <a:spcPct val="150000"/>
      </a:lnSpc>
      <a:spcBef>
        <a:spcPct val="50000"/>
      </a:spcBef>
      <a:spcAft>
        <a:spcPct val="50000"/>
      </a:spcAft>
      <a:defRPr sz="3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FF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7A8C3C16-91D9-4963-8C48-19139F5807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1C45AD9-671D-409B-A260-FC3F27C20CA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3EE62C29-73CD-4849-BFCB-86560208671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E1A5D12B-07D3-40B1-B718-EFCDF4E9943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4B3F2A30-1BD1-4902-AA94-A487FF6D59B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017EBDA2-CFD8-4E80-AF07-C6FEE1E6BC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fld id="{54108B78-196E-49C4-945C-A5EC957C83D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ver">
            <a:extLst>
              <a:ext uri="{FF2B5EF4-FFF2-40B4-BE49-F238E27FC236}">
                <a16:creationId xmlns:a16="http://schemas.microsoft.com/office/drawing/2014/main" id="{05916ABE-1806-4661-B8B5-AB1E3640F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8DDAF1C-F458-4437-9911-3C6F9AE23E36}"/>
              </a:ext>
            </a:extLst>
          </p:cNvPr>
          <p:cNvSpPr>
            <a:spLocks noChangeArrowheads="1"/>
          </p:cNvSpPr>
          <p:nvPr/>
        </p:nvSpPr>
        <p:spPr bwMode="black">
          <a:xfrm>
            <a:off x="4067175" y="1247775"/>
            <a:ext cx="4848225" cy="40386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343400" y="4343400"/>
            <a:ext cx="4267200" cy="533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 bwMode="white">
          <a:xfrm>
            <a:off x="4114800" y="2057400"/>
            <a:ext cx="4800600" cy="2701925"/>
          </a:xfrm>
        </p:spPr>
        <p:txBody>
          <a:bodyPr anchor="t">
            <a:spAutoFit/>
          </a:bodyPr>
          <a:lstStyle>
            <a:lvl1pPr>
              <a:lnSpc>
                <a:spcPct val="150000"/>
              </a:lnSpc>
              <a:spcBef>
                <a:spcPct val="50000"/>
              </a:spcBef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91261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05625" y="609600"/>
            <a:ext cx="1781175" cy="55165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609600"/>
            <a:ext cx="5191125" cy="55165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26067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549275"/>
            <a:ext cx="7993062" cy="719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260475" y="1485900"/>
            <a:ext cx="7848600" cy="5256213"/>
          </a:xfrm>
        </p:spPr>
        <p:txBody>
          <a:bodyPr/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5106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1656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0635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00200" y="1600200"/>
            <a:ext cx="3467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3467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79433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653703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15281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09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8313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40532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>
            <a:extLst>
              <a:ext uri="{FF2B5EF4-FFF2-40B4-BE49-F238E27FC236}">
                <a16:creationId xmlns:a16="http://schemas.microsoft.com/office/drawing/2014/main" id="{475B0E3A-D299-441A-A0D1-59C1312CD35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72575" cy="6867525"/>
            <a:chOff x="0" y="0"/>
            <a:chExt cx="5778" cy="4326"/>
          </a:xfrm>
        </p:grpSpPr>
        <p:pic>
          <p:nvPicPr>
            <p:cNvPr id="1029" name="Picture 1027" descr="Picture1">
              <a:extLst>
                <a:ext uri="{FF2B5EF4-FFF2-40B4-BE49-F238E27FC236}">
                  <a16:creationId xmlns:a16="http://schemas.microsoft.com/office/drawing/2014/main" id="{94496717-60E5-47D9-B980-6861BA9D9C7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78" cy="4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0" name="Group 1028">
              <a:extLst>
                <a:ext uri="{FF2B5EF4-FFF2-40B4-BE49-F238E27FC236}">
                  <a16:creationId xmlns:a16="http://schemas.microsoft.com/office/drawing/2014/main" id="{73D851CB-ADE9-4102-8E8D-7791DA4B46F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76" y="0"/>
              <a:ext cx="432" cy="4326"/>
              <a:chOff x="576" y="0"/>
              <a:chExt cx="432" cy="4326"/>
            </a:xfrm>
          </p:grpSpPr>
          <p:sp>
            <p:nvSpPr>
              <p:cNvPr id="1031" name="Rectangle 1029">
                <a:extLst>
                  <a:ext uri="{FF2B5EF4-FFF2-40B4-BE49-F238E27FC236}">
                    <a16:creationId xmlns:a16="http://schemas.microsoft.com/office/drawing/2014/main" id="{CA70DD8E-3E1E-40EA-97E6-AA23A3BBE53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white">
              <a:xfrm>
                <a:off x="576" y="249"/>
                <a:ext cx="432" cy="6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5pPr>
                <a:lvl6pPr marL="2514600" indent="-228600" algn="ctr" eaLnBrk="0" fontAlgn="base" hangingPunct="0">
                  <a:lnSpc>
                    <a:spcPct val="150000"/>
                  </a:lnSpc>
                  <a:spcBef>
                    <a:spcPct val="50000"/>
                  </a:spcBef>
                  <a:spcAft>
                    <a:spcPct val="50000"/>
                  </a:spcAft>
                  <a:defRPr sz="3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6pPr>
                <a:lvl7pPr marL="2971800" indent="-228600" algn="ctr" eaLnBrk="0" fontAlgn="base" hangingPunct="0">
                  <a:lnSpc>
                    <a:spcPct val="150000"/>
                  </a:lnSpc>
                  <a:spcBef>
                    <a:spcPct val="50000"/>
                  </a:spcBef>
                  <a:spcAft>
                    <a:spcPct val="50000"/>
                  </a:spcAft>
                  <a:defRPr sz="3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7pPr>
                <a:lvl8pPr marL="3429000" indent="-228600" algn="ctr" eaLnBrk="0" fontAlgn="base" hangingPunct="0">
                  <a:lnSpc>
                    <a:spcPct val="150000"/>
                  </a:lnSpc>
                  <a:spcBef>
                    <a:spcPct val="50000"/>
                  </a:spcBef>
                  <a:spcAft>
                    <a:spcPct val="50000"/>
                  </a:spcAft>
                  <a:defRPr sz="3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8pPr>
                <a:lvl9pPr marL="3886200" indent="-228600" algn="ctr" eaLnBrk="0" fontAlgn="base" hangingPunct="0">
                  <a:lnSpc>
                    <a:spcPct val="150000"/>
                  </a:lnSpc>
                  <a:spcBef>
                    <a:spcPct val="50000"/>
                  </a:spcBef>
                  <a:spcAft>
                    <a:spcPct val="50000"/>
                  </a:spcAft>
                  <a:defRPr sz="360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grpSp>
            <p:nvGrpSpPr>
              <p:cNvPr id="1032" name="Group 1030">
                <a:extLst>
                  <a:ext uri="{FF2B5EF4-FFF2-40B4-BE49-F238E27FC236}">
                    <a16:creationId xmlns:a16="http://schemas.microsoft.com/office/drawing/2014/main" id="{4E641032-242A-4EF3-AF1E-3E3919C51B06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76" y="0"/>
                <a:ext cx="144" cy="4326"/>
                <a:chOff x="576" y="0"/>
                <a:chExt cx="144" cy="4326"/>
              </a:xfrm>
            </p:grpSpPr>
            <p:sp>
              <p:nvSpPr>
                <p:cNvPr id="1033" name="Line 1031">
                  <a:extLst>
                    <a:ext uri="{FF2B5EF4-FFF2-40B4-BE49-F238E27FC236}">
                      <a16:creationId xmlns:a16="http://schemas.microsoft.com/office/drawing/2014/main" id="{A8EEF871-070F-4D9E-A47C-C4AE4999EE8F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708" y="0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034" name="Line 1032">
                  <a:extLst>
                    <a:ext uri="{FF2B5EF4-FFF2-40B4-BE49-F238E27FC236}">
                      <a16:creationId xmlns:a16="http://schemas.microsoft.com/office/drawing/2014/main" id="{871D228E-B61B-472F-B7C0-8B2B97957D2A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576" y="252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035" name="Line 1033">
                  <a:extLst>
                    <a:ext uri="{FF2B5EF4-FFF2-40B4-BE49-F238E27FC236}">
                      <a16:creationId xmlns:a16="http://schemas.microsoft.com/office/drawing/2014/main" id="{181E6A55-0EAA-47B7-A608-5BB94FCF015E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 flipH="1">
                  <a:off x="576" y="240"/>
                  <a:ext cx="0" cy="696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036" name="Line 1034">
                  <a:extLst>
                    <a:ext uri="{FF2B5EF4-FFF2-40B4-BE49-F238E27FC236}">
                      <a16:creationId xmlns:a16="http://schemas.microsoft.com/office/drawing/2014/main" id="{66CE86A9-0EFC-4353-9C99-D5198E9EFB88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576" y="924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037" name="Line 1035">
                  <a:extLst>
                    <a:ext uri="{FF2B5EF4-FFF2-40B4-BE49-F238E27FC236}">
                      <a16:creationId xmlns:a16="http://schemas.microsoft.com/office/drawing/2014/main" id="{24D2077A-50B0-41E4-9F6F-E0AEC071EC99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708" y="912"/>
                  <a:ext cx="0" cy="3414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027" name="Rectangle 1036">
            <a:extLst>
              <a:ext uri="{FF2B5EF4-FFF2-40B4-BE49-F238E27FC236}">
                <a16:creationId xmlns:a16="http://schemas.microsoft.com/office/drawing/2014/main" id="{4DCF12CD-1D34-451B-9916-5B0116115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600200"/>
            <a:ext cx="7086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1"/>
            <a:r>
              <a:rPr lang="en-US" altLang="ru-RU"/>
              <a:t>Linim veniam, quis nostrud exerci nostrud exerci tation ullamcorper</a:t>
            </a:r>
          </a:p>
          <a:p>
            <a:pPr lvl="2"/>
            <a:r>
              <a:rPr lang="en-US" altLang="ru-RU"/>
              <a:t>Linim veniam, quis nostrud exerci tatioexerc 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  <a:p>
            <a:pPr lvl="3"/>
            <a:endParaRPr lang="en-US" altLang="ru-RU"/>
          </a:p>
        </p:txBody>
      </p:sp>
      <p:sp>
        <p:nvSpPr>
          <p:cNvPr id="1028" name="Rectangle 1037">
            <a:extLst>
              <a:ext uri="{FF2B5EF4-FFF2-40B4-BE49-F238E27FC236}">
                <a16:creationId xmlns:a16="http://schemas.microsoft.com/office/drawing/2014/main" id="{8C067A5D-2FBC-42CF-8491-0C6AD1B735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62100" y="609600"/>
            <a:ext cx="5791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561A7"/>
        </a:buClr>
        <a:buSzPct val="70000"/>
        <a:buFont typeface="Monotype Sort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2pPr>
      <a:lvl3pPr marL="1376363" indent="-238125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SzPct val="70000"/>
        <a:buFont typeface="Monotype Sorts" pitchFamily="2" charset="2"/>
        <a:buChar char="u"/>
        <a:defRPr>
          <a:solidFill>
            <a:schemeClr val="tx1"/>
          </a:solidFill>
          <a:latin typeface="+mn-lt"/>
        </a:defRPr>
      </a:lvl3pPr>
      <a:lvl4pPr marL="1825625" indent="-225425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SzPct val="80000"/>
        <a:buFont typeface="Wingdings" panose="05000000000000000000" pitchFamily="2" charset="2"/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168525" indent="-171450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5pPr>
      <a:lvl6pPr marL="26257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6pPr>
      <a:lvl7pPr marL="30829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7pPr>
      <a:lvl8pPr marL="35401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8pPr>
      <a:lvl9pPr marL="39973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8366DED-6641-4409-ACC9-0A1A0AAA37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114800" y="1447800"/>
            <a:ext cx="4800600" cy="2701925"/>
          </a:xfrm>
        </p:spPr>
        <p:txBody>
          <a:bodyPr/>
          <a:lstStyle/>
          <a:p>
            <a:pPr eaLnBrk="1" hangingPunct="1"/>
            <a:r>
              <a:rPr lang="ru-RU" altLang="ru-RU"/>
              <a:t>Диаграмма вариантов использования (use case diagram)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1816185-DFEF-49C7-BDD6-CDAD26DD2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4138" y="549275"/>
            <a:ext cx="6240462" cy="558800"/>
          </a:xfrm>
        </p:spPr>
        <p:txBody>
          <a:bodyPr/>
          <a:lstStyle/>
          <a:p>
            <a:pPr eaLnBrk="1" hangingPunct="1"/>
            <a:r>
              <a:rPr lang="ru-RU" altLang="ru-RU"/>
              <a:t>Отношение ассоциации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3FA57A3-397E-49CD-8AD3-4AFB0CB21F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4313"/>
            <a:ext cx="7777163" cy="269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i="1"/>
              <a:t>Ассоциация </a:t>
            </a:r>
            <a:r>
              <a:rPr lang="ru-RU" altLang="ru-RU"/>
              <a:t>(association) является одним из фундаментальных понятий в языке UML 2.х и может использоваться на различных канонических диаграммах при построении визуальных моделей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Применительно к диаграммам вариантов использования отношение ассоциации может служить только для обозначения взаимодействия актера с вариантом использования. </a:t>
            </a:r>
          </a:p>
        </p:txBody>
      </p:sp>
      <p:pic>
        <p:nvPicPr>
          <p:cNvPr id="12292" name="Picture 5" descr="Рис_03_6">
            <a:extLst>
              <a:ext uri="{FF2B5EF4-FFF2-40B4-BE49-F238E27FC236}">
                <a16:creationId xmlns:a16="http://schemas.microsoft.com/office/drawing/2014/main" id="{6CDF077E-59F6-4032-89D7-790CB6C04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797425"/>
            <a:ext cx="5807075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97FD528-AADA-49B9-9EB6-9A6ACE85C7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641350"/>
            <a:ext cx="7993062" cy="420688"/>
          </a:xfrm>
        </p:spPr>
        <p:txBody>
          <a:bodyPr/>
          <a:lstStyle/>
          <a:p>
            <a:pPr eaLnBrk="1" hangingPunct="1"/>
            <a:r>
              <a:rPr lang="ru-RU" altLang="ru-RU"/>
              <a:t>Отношение включения 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59382B7-D429-4AC6-9ECF-9D6D3872BD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0175" y="1673225"/>
            <a:ext cx="7464425" cy="3124200"/>
          </a:xfrm>
        </p:spPr>
        <p:txBody>
          <a:bodyPr/>
          <a:lstStyle/>
          <a:p>
            <a:pPr eaLnBrk="1" hangingPunct="1"/>
            <a:r>
              <a:rPr lang="ru-RU" altLang="ru-RU"/>
              <a:t>Отношение </a:t>
            </a:r>
            <a:r>
              <a:rPr lang="ru-RU" altLang="ru-RU" i="1"/>
              <a:t>зависимости</a:t>
            </a:r>
            <a:r>
              <a:rPr lang="ru-RU" altLang="ru-RU"/>
              <a:t> </a:t>
            </a:r>
            <a:r>
              <a:rPr lang="ru-RU" altLang="ru-RU" i="1"/>
              <a:t>(dependency)</a:t>
            </a:r>
            <a:r>
              <a:rPr lang="ru-RU" altLang="ru-RU"/>
              <a:t> определяется как форма взаимосвязи между двумя элементами модели, предназначенная для спецификации того обстоятельства, что изменение одного элемента модели приводит к изменению некоторого другого элемента</a:t>
            </a:r>
          </a:p>
          <a:p>
            <a:pPr eaLnBrk="1" hangingPunct="1"/>
            <a:r>
              <a:rPr lang="ru-RU" altLang="ru-RU"/>
              <a:t>Отношение </a:t>
            </a:r>
            <a:r>
              <a:rPr lang="ru-RU" altLang="ru-RU" i="1"/>
              <a:t>включения</a:t>
            </a:r>
            <a:r>
              <a:rPr lang="ru-RU" altLang="ru-RU"/>
              <a:t> </a:t>
            </a:r>
            <a:r>
              <a:rPr lang="ru-RU" altLang="ru-RU" i="1"/>
              <a:t>(include)</a:t>
            </a:r>
            <a:r>
              <a:rPr lang="ru-RU" altLang="ru-RU"/>
              <a:t> специфицирует тот факт, что некоторый вариант использования содержит поведение, определенное в другом варианте использования </a:t>
            </a:r>
          </a:p>
        </p:txBody>
      </p:sp>
      <p:pic>
        <p:nvPicPr>
          <p:cNvPr id="13316" name="Picture 4" descr="Рис_03_8">
            <a:extLst>
              <a:ext uri="{FF2B5EF4-FFF2-40B4-BE49-F238E27FC236}">
                <a16:creationId xmlns:a16="http://schemas.microsoft.com/office/drawing/2014/main" id="{256F303C-BA7B-4134-ABB4-61CF1F747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5094288"/>
            <a:ext cx="6659563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>
            <a:extLst>
              <a:ext uri="{FF2B5EF4-FFF2-40B4-BE49-F238E27FC236}">
                <a16:creationId xmlns:a16="http://schemas.microsoft.com/office/drawing/2014/main" id="{0F6B67AF-C6B1-4198-ADD7-7DE36082EB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641350"/>
            <a:ext cx="7993062" cy="420688"/>
          </a:xfrm>
        </p:spPr>
        <p:txBody>
          <a:bodyPr/>
          <a:lstStyle/>
          <a:p>
            <a:pPr eaLnBrk="1" hangingPunct="1"/>
            <a:r>
              <a:rPr lang="ru-RU" altLang="ru-RU"/>
              <a:t>Отношение расширения </a:t>
            </a: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74C1625A-48CE-4E5F-BB64-92789E35BA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673225"/>
            <a:ext cx="7675562" cy="1973263"/>
          </a:xfrm>
        </p:spPr>
        <p:txBody>
          <a:bodyPr/>
          <a:lstStyle/>
          <a:p>
            <a:pPr eaLnBrk="1" hangingPunct="1"/>
            <a:r>
              <a:rPr lang="ru-RU" altLang="ru-RU"/>
              <a:t>Отношение </a:t>
            </a:r>
            <a:r>
              <a:rPr lang="ru-RU" altLang="ru-RU" i="1"/>
              <a:t>расширения (extend)</a:t>
            </a:r>
            <a:r>
              <a:rPr lang="ru-RU" altLang="ru-RU"/>
              <a:t> определяет взаимосвязь одного варианта использования с некоторым другим вариантом использования, функциональность или поведение которого задействуется первым не всегда, а только при выполнении некоторых дополнительных условий. </a:t>
            </a:r>
          </a:p>
        </p:txBody>
      </p:sp>
      <p:pic>
        <p:nvPicPr>
          <p:cNvPr id="14340" name="Picture 1028" descr="Рис_03_9">
            <a:extLst>
              <a:ext uri="{FF2B5EF4-FFF2-40B4-BE49-F238E27FC236}">
                <a16:creationId xmlns:a16="http://schemas.microsoft.com/office/drawing/2014/main" id="{19DDB73F-4E32-4D5B-B678-A37CAE635B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308475"/>
            <a:ext cx="7416800" cy="172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38A9F6D-FCDB-4A70-9301-4BCFD786ED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993062" cy="1150937"/>
          </a:xfrm>
        </p:spPr>
        <p:txBody>
          <a:bodyPr/>
          <a:lstStyle/>
          <a:p>
            <a:pPr eaLnBrk="1" hangingPunct="1"/>
            <a:r>
              <a:rPr lang="ru-RU" altLang="ru-RU"/>
              <a:t>Изображение отношения расширения с условием выполнения</a:t>
            </a:r>
          </a:p>
        </p:txBody>
      </p:sp>
      <p:pic>
        <p:nvPicPr>
          <p:cNvPr id="15363" name="Picture 4" descr="Рис_03_11">
            <a:extLst>
              <a:ext uri="{FF2B5EF4-FFF2-40B4-BE49-F238E27FC236}">
                <a16:creationId xmlns:a16="http://schemas.microsoft.com/office/drawing/2014/main" id="{82861762-49D8-4999-9329-99B97B094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100" y="2043113"/>
            <a:ext cx="7296150" cy="340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CF3C07D-C75B-4136-B23A-D87D59CA17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593725"/>
            <a:ext cx="7993062" cy="468313"/>
          </a:xfrm>
        </p:spPr>
        <p:txBody>
          <a:bodyPr/>
          <a:lstStyle/>
          <a:p>
            <a:pPr eaLnBrk="1" hangingPunct="1"/>
            <a:r>
              <a:rPr lang="ru-RU" altLang="ru-RU"/>
              <a:t>Отношение обобщения 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E72C139-2F3F-411B-92C0-AE075CE66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0325" y="1701800"/>
            <a:ext cx="7604125" cy="1584325"/>
          </a:xfrm>
        </p:spPr>
        <p:txBody>
          <a:bodyPr/>
          <a:lstStyle/>
          <a:p>
            <a:pPr eaLnBrk="1" hangingPunct="1"/>
            <a:r>
              <a:rPr lang="ru-RU" altLang="ru-RU" i="1"/>
              <a:t>Отношение</a:t>
            </a:r>
            <a:r>
              <a:rPr lang="ru-RU" altLang="ru-RU"/>
              <a:t> </a:t>
            </a:r>
            <a:r>
              <a:rPr lang="ru-RU" altLang="ru-RU" i="1"/>
              <a:t>обобщения</a:t>
            </a:r>
            <a:r>
              <a:rPr lang="ru-RU" altLang="ru-RU"/>
              <a:t> </a:t>
            </a:r>
            <a:r>
              <a:rPr lang="ru-RU" altLang="ru-RU" i="1"/>
              <a:t>(generalization relationship)</a:t>
            </a:r>
            <a:r>
              <a:rPr lang="ru-RU" altLang="ru-RU"/>
              <a:t> предназначено для спецификации того факта, что один элемент модели является специальным или частным случаем другого элемента модели</a:t>
            </a:r>
          </a:p>
        </p:txBody>
      </p:sp>
      <p:pic>
        <p:nvPicPr>
          <p:cNvPr id="16388" name="Picture 4" descr="Рис_03_12">
            <a:extLst>
              <a:ext uri="{FF2B5EF4-FFF2-40B4-BE49-F238E27FC236}">
                <a16:creationId xmlns:a16="http://schemas.microsoft.com/office/drawing/2014/main" id="{26508784-CE80-4D57-9238-99EB499D3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3357563"/>
            <a:ext cx="7372350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6" descr="Рис_03_13">
            <a:extLst>
              <a:ext uri="{FF2B5EF4-FFF2-40B4-BE49-F238E27FC236}">
                <a16:creationId xmlns:a16="http://schemas.microsoft.com/office/drawing/2014/main" id="{C7BC2484-C160-418A-AE87-3F6079AE63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013325"/>
            <a:ext cx="431323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>
            <a:extLst>
              <a:ext uri="{FF2B5EF4-FFF2-40B4-BE49-F238E27FC236}">
                <a16:creationId xmlns:a16="http://schemas.microsoft.com/office/drawing/2014/main" id="{15618C68-C258-4164-A3C7-98C70C472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115888"/>
            <a:ext cx="7620000" cy="1143000"/>
          </a:xfrm>
        </p:spPr>
        <p:txBody>
          <a:bodyPr/>
          <a:lstStyle/>
          <a:p>
            <a:pPr eaLnBrk="1" hangingPunct="1"/>
            <a:r>
              <a:rPr lang="ru-RU" altLang="ru-RU"/>
              <a:t>Пример диаграммы ВИ для системы продажи товаров в Интернет-магазине</a:t>
            </a:r>
          </a:p>
        </p:txBody>
      </p:sp>
      <p:pic>
        <p:nvPicPr>
          <p:cNvPr id="17411" name="Picture 2057" descr="Рис_03_14">
            <a:extLst>
              <a:ext uri="{FF2B5EF4-FFF2-40B4-BE49-F238E27FC236}">
                <a16:creationId xmlns:a16="http://schemas.microsoft.com/office/drawing/2014/main" id="{F01CE4E3-8981-4FAF-9634-D602F8FD4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292225"/>
            <a:ext cx="5387975" cy="552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C3EA983-AE42-4F33-9D17-66B9C146CD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7850187" cy="1143000"/>
          </a:xfrm>
        </p:spPr>
        <p:txBody>
          <a:bodyPr/>
          <a:lstStyle/>
          <a:p>
            <a:pPr eaLnBrk="1" hangingPunct="1"/>
            <a:r>
              <a:rPr lang="ru-RU" altLang="ru-RU"/>
              <a:t>Формализация функциональных требований с помощью диаграммы ВИ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AC1F2D7-63E0-4537-B64E-84D827AB8E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916113"/>
            <a:ext cx="7705725" cy="4608512"/>
          </a:xfrm>
        </p:spPr>
        <p:txBody>
          <a:bodyPr/>
          <a:lstStyle/>
          <a:p>
            <a:pPr eaLnBrk="1" hangingPunct="1"/>
            <a:r>
              <a:rPr lang="ru-RU" altLang="ru-RU" i="1"/>
              <a:t>Требование (requirement)</a:t>
            </a:r>
            <a:r>
              <a:rPr lang="ru-RU" altLang="ru-RU"/>
              <a:t> – желательное свойство, характеристика или условие, которым должна удовлетворять система в процессе своей эксплуатации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ru-RU" altLang="ru-RU" i="1">
                <a:solidFill>
                  <a:schemeClr val="tx2"/>
                </a:solidFill>
              </a:rPr>
              <a:t>Требование к ПО</a:t>
            </a:r>
            <a:r>
              <a:rPr lang="ru-RU" altLang="ru-RU"/>
              <a:t> – некоторое свойство ПО, которым должна обладать система или ее компонент, чтобы удовлетворять условиям контракта, положениям стандартов, формальной спецификации или технической документации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ru-RU" altLang="ru-RU" i="1">
                <a:solidFill>
                  <a:schemeClr val="tx2"/>
                </a:solidFill>
              </a:rPr>
              <a:t>Управление требованиями</a:t>
            </a:r>
            <a:r>
              <a:rPr lang="ru-RU" altLang="ru-RU"/>
              <a:t> – это систематический подход к выявлению, организации и документированию требований к системе, а также процесс, в ходе которого вырабатывается и обеспечивается соглашение между заказчиком и разработчиком по поводу меняющихся требований к системе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03219B7-4CAA-424E-B35D-5EE665FCB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450" y="304800"/>
            <a:ext cx="7727950" cy="1108075"/>
          </a:xfrm>
        </p:spPr>
        <p:txBody>
          <a:bodyPr/>
          <a:lstStyle/>
          <a:p>
            <a:pPr eaLnBrk="1" hangingPunct="1"/>
            <a:r>
              <a:rPr lang="ru-RU" altLang="ru-RU"/>
              <a:t>Классификация требований – модель </a:t>
            </a:r>
            <a:r>
              <a:rPr lang="en-US" altLang="ru-RU"/>
              <a:t>FURPS+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B8D3A54-85AF-47D7-8497-AADFEDE00F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579563"/>
            <a:ext cx="6931025" cy="4802187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</a:pPr>
            <a:r>
              <a:rPr lang="en-US" altLang="ru-RU" sz="2400"/>
              <a:t> </a:t>
            </a:r>
            <a:r>
              <a:rPr lang="en-US" altLang="ru-RU" sz="2400" b="1"/>
              <a:t>Functionality</a:t>
            </a:r>
            <a:endParaRPr lang="ru-RU" altLang="ru-RU" sz="2400" b="1"/>
          </a:p>
          <a:p>
            <a:pPr lvl="3" eaLnBrk="1" hangingPunct="1">
              <a:lnSpc>
                <a:spcPct val="90000"/>
              </a:lnSpc>
            </a:pPr>
            <a:r>
              <a:rPr lang="ru-RU" altLang="ru-RU" sz="2400" b="1"/>
              <a:t>функциональные требования</a:t>
            </a:r>
            <a:endParaRPr lang="en-US" altLang="ru-RU" sz="2400" b="1"/>
          </a:p>
          <a:p>
            <a:pPr lvl="2" eaLnBrk="1" hangingPunct="1">
              <a:lnSpc>
                <a:spcPct val="90000"/>
              </a:lnSpc>
            </a:pPr>
            <a:r>
              <a:rPr lang="en-US" altLang="ru-RU" sz="2400"/>
              <a:t> Usability</a:t>
            </a:r>
            <a:r>
              <a:rPr lang="ru-RU" altLang="ru-RU" sz="2400"/>
              <a:t> 	 (требования практичности)</a:t>
            </a:r>
            <a:endParaRPr lang="en-US" altLang="ru-RU" sz="2400"/>
          </a:p>
          <a:p>
            <a:pPr lvl="2" eaLnBrk="1" hangingPunct="1">
              <a:lnSpc>
                <a:spcPct val="90000"/>
              </a:lnSpc>
            </a:pPr>
            <a:r>
              <a:rPr lang="en-US" altLang="ru-RU" sz="2400"/>
              <a:t> Reliability</a:t>
            </a:r>
            <a:r>
              <a:rPr lang="ru-RU" altLang="ru-RU" sz="2400"/>
              <a:t>	 (требования надежности)</a:t>
            </a:r>
            <a:endParaRPr lang="en-US" altLang="ru-RU" sz="2400"/>
          </a:p>
          <a:p>
            <a:pPr lvl="2" eaLnBrk="1" hangingPunct="1">
              <a:lnSpc>
                <a:spcPct val="90000"/>
              </a:lnSpc>
            </a:pPr>
            <a:r>
              <a:rPr lang="en-US" altLang="ru-RU" sz="2400"/>
              <a:t> Performance</a:t>
            </a:r>
            <a:r>
              <a:rPr lang="ru-RU" altLang="ru-RU" sz="2400"/>
              <a:t> (требования </a:t>
            </a:r>
            <a:r>
              <a:rPr lang="en-US" altLang="ru-RU" sz="2400"/>
              <a:t> </a:t>
            </a:r>
            <a:r>
              <a:rPr lang="ru-RU" altLang="ru-RU" sz="2400"/>
              <a:t>производительности)</a:t>
            </a:r>
            <a:endParaRPr lang="en-US" altLang="ru-RU" sz="2400"/>
          </a:p>
          <a:p>
            <a:pPr lvl="2" eaLnBrk="1" hangingPunct="1">
              <a:lnSpc>
                <a:spcPct val="90000"/>
              </a:lnSpc>
            </a:pPr>
            <a:r>
              <a:rPr lang="en-US" altLang="ru-RU" sz="2400"/>
              <a:t> Supportability</a:t>
            </a:r>
            <a:r>
              <a:rPr lang="ru-RU" altLang="ru-RU" sz="2400"/>
              <a:t> (требования обслуживания и сопровождения)</a:t>
            </a:r>
          </a:p>
          <a:p>
            <a:pPr lvl="2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ru-RU" altLang="ru-RU" sz="2400"/>
              <a:t>Дополнительно </a:t>
            </a:r>
            <a:r>
              <a:rPr lang="en-US" altLang="ru-RU" sz="2400"/>
              <a:t>+ IEEE 610.12.1990</a:t>
            </a:r>
            <a:endParaRPr lang="ru-RU" altLang="ru-RU" sz="2400"/>
          </a:p>
          <a:p>
            <a:pPr lvl="3" eaLnBrk="1" hangingPunct="1">
              <a:lnSpc>
                <a:spcPct val="90000"/>
              </a:lnSpc>
            </a:pPr>
            <a:r>
              <a:rPr lang="en-US" altLang="ru-RU" sz="2400"/>
              <a:t> </a:t>
            </a:r>
            <a:r>
              <a:rPr lang="ru-RU" altLang="ru-RU" sz="2400"/>
              <a:t>Проектные ограничения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ru-RU" sz="2400"/>
              <a:t> </a:t>
            </a:r>
            <a:r>
              <a:rPr lang="ru-RU" altLang="ru-RU" sz="2400"/>
              <a:t>Требования выполнения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ru-RU" sz="2400"/>
              <a:t> </a:t>
            </a:r>
            <a:r>
              <a:rPr lang="ru-RU" altLang="ru-RU" sz="2400"/>
              <a:t>Требования к </a:t>
            </a:r>
            <a:r>
              <a:rPr lang="en-US" altLang="ru-RU" sz="2400"/>
              <a:t>GUI</a:t>
            </a:r>
            <a:endParaRPr lang="ru-RU" altLang="ru-RU" sz="2400"/>
          </a:p>
          <a:p>
            <a:pPr lvl="3" eaLnBrk="1" hangingPunct="1">
              <a:lnSpc>
                <a:spcPct val="90000"/>
              </a:lnSpc>
            </a:pPr>
            <a:r>
              <a:rPr lang="en-US" altLang="ru-RU" sz="2400"/>
              <a:t> </a:t>
            </a:r>
            <a:r>
              <a:rPr lang="ru-RU" altLang="ru-RU" sz="2400"/>
              <a:t>Физические требования</a:t>
            </a:r>
            <a:endParaRPr lang="en-US" altLang="ru-RU" sz="2400"/>
          </a:p>
        </p:txBody>
      </p:sp>
      <p:graphicFrame>
        <p:nvGraphicFramePr>
          <p:cNvPr id="19460" name="Object 4">
            <a:extLst>
              <a:ext uri="{FF2B5EF4-FFF2-40B4-BE49-F238E27FC236}">
                <a16:creationId xmlns:a16="http://schemas.microsoft.com/office/drawing/2014/main" id="{A8492C6E-B60F-457F-9FEE-0258A07AF7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34150" y="4278313"/>
          <a:ext cx="2359025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Точечный рисунок" r:id="rId3" imgW="3871296" imgH="3924640" progId="Paint.Picture">
                  <p:embed/>
                </p:oleObj>
              </mc:Choice>
              <mc:Fallback>
                <p:oleObj name="Точечный рисунок" r:id="rId3" imgW="3871296" imgH="3924640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4150" y="4278313"/>
                        <a:ext cx="2359025" cy="239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60F03B5-00E9-4799-B802-BF3A0E9F4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6813" y="404813"/>
            <a:ext cx="7748587" cy="639762"/>
          </a:xfrm>
        </p:spPr>
        <p:txBody>
          <a:bodyPr/>
          <a:lstStyle/>
          <a:p>
            <a:pPr eaLnBrk="1" hangingPunct="1"/>
            <a:r>
              <a:rPr lang="en-US" altLang="ru-RU">
                <a:solidFill>
                  <a:schemeClr val="tx1"/>
                </a:solidFill>
              </a:rPr>
              <a:t>Functionality</a:t>
            </a:r>
            <a:r>
              <a:rPr lang="ru-RU" altLang="ru-RU"/>
              <a:t> – функциональные требования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AFD65C2-A618-4C8D-8E35-7754D7CA9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868488"/>
            <a:ext cx="7704138" cy="4008437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ru-RU" altLang="ru-RU" b="1" i="1">
                <a:solidFill>
                  <a:schemeClr val="tx2"/>
                </a:solidFill>
              </a:rPr>
              <a:t>Функциональные требования</a:t>
            </a:r>
            <a:r>
              <a:rPr lang="ru-RU" altLang="ru-RU"/>
              <a:t> определяют действия, которые должна быть способна выполнить система, без рассмотрения физических особенностей их реализации</a:t>
            </a:r>
          </a:p>
          <a:p>
            <a:pPr eaLnBrk="1" hangingPunct="1">
              <a:spcAft>
                <a:spcPts val="600"/>
              </a:spcAft>
            </a:pPr>
            <a:r>
              <a:rPr lang="ru-RU" altLang="ru-RU"/>
              <a:t>Тем самым функциональные требования определяют внешнее поведение системы</a:t>
            </a:r>
          </a:p>
          <a:p>
            <a:pPr eaLnBrk="1" hangingPunct="1">
              <a:spcAft>
                <a:spcPts val="600"/>
              </a:spcAft>
            </a:pPr>
            <a:r>
              <a:rPr lang="ru-RU" altLang="ru-RU"/>
              <a:t>Лучше всего они описываются в форме </a:t>
            </a:r>
            <a:r>
              <a:rPr lang="ru-RU" altLang="ru-RU" i="1"/>
              <a:t>модели вариантов использования</a:t>
            </a:r>
          </a:p>
          <a:p>
            <a:pPr eaLnBrk="1" hangingPunct="1">
              <a:spcAft>
                <a:spcPts val="600"/>
              </a:spcAft>
            </a:pPr>
            <a:r>
              <a:rPr lang="ru-RU" altLang="ru-RU"/>
              <a:t>Каждому функциональному требованию в этом случае будет соответствовать отдельный </a:t>
            </a:r>
            <a:r>
              <a:rPr lang="ru-RU" altLang="ru-RU" i="1"/>
              <a:t>вариант использования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8B3DA9D-77CA-44B7-9F95-80C608C77C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285750"/>
            <a:ext cx="7885112" cy="1143000"/>
          </a:xfrm>
        </p:spPr>
        <p:txBody>
          <a:bodyPr/>
          <a:lstStyle/>
          <a:p>
            <a:pPr eaLnBrk="1" hangingPunct="1"/>
            <a:r>
              <a:rPr lang="ru-RU" altLang="ru-RU" dirty="0"/>
              <a:t>Спецификация ВИ с помощью текстовых сценариев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9DC8F54-8A55-4DD6-96EF-B78E0BCEC6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0175" y="1403350"/>
            <a:ext cx="7464425" cy="4525963"/>
          </a:xfrm>
        </p:spPr>
        <p:txBody>
          <a:bodyPr/>
          <a:lstStyle/>
          <a:p>
            <a:pPr eaLnBrk="1" hangingPunct="1"/>
            <a:r>
              <a:rPr lang="ru-RU" altLang="ru-RU" i="1"/>
              <a:t>Сценарий (scenario)</a:t>
            </a:r>
            <a:r>
              <a:rPr lang="ru-RU" altLang="ru-RU"/>
              <a:t> – специально написанный текст, который описывает поведение моделируемой системы в форме последовательности выполняемых действий актеров и самой системы. </a:t>
            </a:r>
          </a:p>
        </p:txBody>
      </p:sp>
      <p:pic>
        <p:nvPicPr>
          <p:cNvPr id="21508" name="Picture 4" descr="UML_UC_1">
            <a:extLst>
              <a:ext uri="{FF2B5EF4-FFF2-40B4-BE49-F238E27FC236}">
                <a16:creationId xmlns:a16="http://schemas.microsoft.com/office/drawing/2014/main" id="{14C63979-6D1C-4C33-8FD2-3ADA4A212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8" y="2924175"/>
            <a:ext cx="8397875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F2937F7-9D7D-4A9E-BE09-9DDC74ECFC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450" y="341313"/>
            <a:ext cx="7772400" cy="1143000"/>
          </a:xfrm>
        </p:spPr>
        <p:txBody>
          <a:bodyPr/>
          <a:lstStyle/>
          <a:p>
            <a:pPr eaLnBrk="1" hangingPunct="1"/>
            <a:r>
              <a:rPr lang="ru-RU" altLang="ru-RU"/>
              <a:t>Диаграмма вариантов использования</a:t>
            </a:r>
            <a:br>
              <a:rPr lang="ru-RU" altLang="ru-RU"/>
            </a:br>
            <a:r>
              <a:rPr lang="ru-RU" altLang="ru-RU" i="1"/>
              <a:t>(use case diagram)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5A91CB9-0E1E-4C48-A473-9831F3D5C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484313"/>
            <a:ext cx="7705725" cy="1368425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ru-RU" altLang="ru-RU" sz="2200"/>
              <a:t>диаграмма, на которой изображаются варианты использования проектируемой системы, заключенные в границу системы, и внешние актеры, а также определенные отношения между актерами и вариантами использования</a:t>
            </a:r>
          </a:p>
        </p:txBody>
      </p:sp>
      <p:pic>
        <p:nvPicPr>
          <p:cNvPr id="4100" name="Picture 6" descr="DiagrUC_1">
            <a:extLst>
              <a:ext uri="{FF2B5EF4-FFF2-40B4-BE49-F238E27FC236}">
                <a16:creationId xmlns:a16="http://schemas.microsoft.com/office/drawing/2014/main" id="{FB4888F3-F6B5-4046-A265-2E0ECFEB85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892425"/>
            <a:ext cx="7199313" cy="384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136B4E8-7E24-426C-841B-EE68575F55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477838"/>
            <a:ext cx="7416800" cy="719137"/>
          </a:xfrm>
        </p:spPr>
        <p:txBody>
          <a:bodyPr/>
          <a:lstStyle/>
          <a:p>
            <a:pPr eaLnBrk="1" hangingPunct="1"/>
            <a:r>
              <a:rPr lang="ru-RU" altLang="ru-RU"/>
              <a:t>Показатели качества для модели вариантов использования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DF5A1C2-E37A-48D8-9382-43D042B3C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913" y="1485900"/>
            <a:ext cx="7632700" cy="5183188"/>
          </a:xfrm>
        </p:spPr>
        <p:txBody>
          <a:bodyPr/>
          <a:lstStyle/>
          <a:p>
            <a:pPr eaLnBrk="1" hangingPunct="1"/>
            <a:r>
              <a:rPr lang="ru-RU" altLang="ru-RU"/>
              <a:t>Все ли функциональные требования описываются вариантами использования?</a:t>
            </a:r>
          </a:p>
          <a:p>
            <a:pPr eaLnBrk="1" hangingPunct="1"/>
            <a:r>
              <a:rPr lang="ru-RU" altLang="ru-RU"/>
              <a:t>Не содержит ли модель вариантов использования ненужное поведение, которое отсутствует в требованиях?</a:t>
            </a:r>
          </a:p>
          <a:p>
            <a:pPr eaLnBrk="1" hangingPunct="1"/>
            <a:r>
              <a:rPr lang="ru-RU" altLang="ru-RU"/>
              <a:t>Действительно ли в модели необходимы все выявленные связи включения, расширения и обобщения?</a:t>
            </a:r>
          </a:p>
          <a:p>
            <a:pPr eaLnBrk="1" hangingPunct="1"/>
            <a:r>
              <a:rPr lang="ru-RU" altLang="ru-RU"/>
              <a:t>Правильно ли произведено деление модели на пакеты вариантов использования?</a:t>
            </a:r>
          </a:p>
          <a:p>
            <a:pPr eaLnBrk="1" hangingPunct="1"/>
            <a:r>
              <a:rPr lang="ru-RU" altLang="ru-RU"/>
              <a:t>Стала ли модель в результате деление на пакеты проще и удобнее для восприятия и сопровождения?</a:t>
            </a:r>
          </a:p>
          <a:p>
            <a:pPr eaLnBrk="1" hangingPunct="1"/>
            <a:r>
              <a:rPr lang="ru-RU" altLang="ru-RU"/>
              <a:t>Можно ли на основе модели вариантов использования составить четкое представление о функционировании системы в контексте ее пользователей?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78E3448-924B-4E47-90E3-F594F9CE56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33375"/>
            <a:ext cx="7559675" cy="719138"/>
          </a:xfrm>
        </p:spPr>
        <p:txBody>
          <a:bodyPr/>
          <a:lstStyle/>
          <a:p>
            <a:pPr eaLnBrk="1" hangingPunct="1"/>
            <a:r>
              <a:rPr lang="ru-RU" altLang="ru-RU"/>
              <a:t>Последовательность разработки вариантов использования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5CCDC00-0899-4E93-9159-9064EF750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4313"/>
            <a:ext cx="7848600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Определить главных (первичных) актеров и определить их цели по отношению к системе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Специфицировать все базовые (основные) варианты использования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Выделить цели базовых ВИ, интересы актеров в контексте этих ВИ, предусловия и постусловия ВИ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Написать успешный сценарий выполнения базовых ВИ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Определить исключения (неуспех) в сценариях ВИ и написать сценарии для всех исключений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Выделить ВИ исключений и изобразить их со стереотипом «extend»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Выделить общие фрагменты функциональности ВИ и изобразить их отдельными ВИ со стереотипом «include»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026" descr="UC_14">
            <a:extLst>
              <a:ext uri="{FF2B5EF4-FFF2-40B4-BE49-F238E27FC236}">
                <a16:creationId xmlns:a16="http://schemas.microsoft.com/office/drawing/2014/main" id="{65D8B035-E0B8-426B-A1AB-83B297417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752600"/>
            <a:ext cx="2452687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1027">
            <a:extLst>
              <a:ext uri="{FF2B5EF4-FFF2-40B4-BE49-F238E27FC236}">
                <a16:creationId xmlns:a16="http://schemas.microsoft.com/office/drawing/2014/main" id="{5CB28724-E6A3-4BFA-80AA-BC4BDB8B4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549275"/>
            <a:ext cx="60198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ru-RU">
                <a:solidFill>
                  <a:schemeClr val="tx2"/>
                </a:solidFill>
              </a:rPr>
              <a:t>UML Profile for Business Modeling</a:t>
            </a:r>
            <a:endParaRPr lang="ru-RU" altLang="ru-RU">
              <a:solidFill>
                <a:schemeClr val="tx2"/>
              </a:solidFill>
            </a:endParaRPr>
          </a:p>
        </p:txBody>
      </p:sp>
      <p:sp>
        <p:nvSpPr>
          <p:cNvPr id="976900" name="Rectangle 1028">
            <a:extLst>
              <a:ext uri="{FF2B5EF4-FFF2-40B4-BE49-F238E27FC236}">
                <a16:creationId xmlns:a16="http://schemas.microsoft.com/office/drawing/2014/main" id="{147898C6-1DC9-459D-9694-F83F6057D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1752600"/>
            <a:ext cx="5427662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Бизнес вариант использования – элемент модели, предназначенный для представления отдельного бизнес процесса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endParaRPr lang="ru-RU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Реализация бизнес варианта использования – описывает реализацию отдельного бизнес варианта использования в терминах кооперации объектов, экземпляров сотрудников и бизнес сущностей</a:t>
            </a: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C1CBCBB-2169-425B-8C64-D77E08B16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15888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ru-RU">
                <a:solidFill>
                  <a:schemeClr val="tx2"/>
                </a:solidFill>
              </a:rPr>
              <a:t>UML Profile for Business Modeling</a:t>
            </a:r>
            <a:endParaRPr lang="ru-RU" altLang="ru-RU">
              <a:solidFill>
                <a:schemeClr val="tx2"/>
              </a:solidFill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601C605-F600-4F92-83D7-3C7585CE0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143000"/>
            <a:ext cx="6400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altLang="ru-RU" sz="2400">
                <a:solidFill>
                  <a:schemeClr val="tx2"/>
                </a:solidFill>
              </a:rPr>
              <a:t>Бизнес актер</a:t>
            </a:r>
            <a:r>
              <a:rPr lang="ru-RU" altLang="ru-RU" sz="2400"/>
              <a:t> – индивидуум, группа, организация, компания или система, которые взаимодействуют с моделируемой системой (компанией), но не входят в нее. Примеры – клиенты, поставщики, партнеры.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altLang="ru-RU" sz="2400">
                <a:solidFill>
                  <a:schemeClr val="tx2"/>
                </a:solidFill>
              </a:rPr>
              <a:t>Сотрудник</a:t>
            </a:r>
            <a:r>
              <a:rPr lang="ru-RU" altLang="ru-RU" sz="2400"/>
              <a:t> – индивидуум, который действует внутри моделируемой системы (компании), взаимодействует с другими сотрудниками и манипулирует бизнес сущностями.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ru-RU" altLang="ru-RU" sz="2400">
              <a:solidFill>
                <a:schemeClr val="tx2"/>
              </a:solidFill>
            </a:endParaRP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altLang="ru-RU" sz="2400">
                <a:solidFill>
                  <a:schemeClr val="tx2"/>
                </a:solidFill>
              </a:rPr>
              <a:t>Организационная единица</a:t>
            </a:r>
            <a:r>
              <a:rPr lang="ru-RU" altLang="ru-RU" sz="2400"/>
              <a:t> – пакет, в состав которого могут входить сотрудники, бизнес сущности, реализации бизнес вариантов использования, диаграммы языка UML и другие организационные единицы</a:t>
            </a:r>
          </a:p>
        </p:txBody>
      </p:sp>
      <p:pic>
        <p:nvPicPr>
          <p:cNvPr id="25604" name="Picture 4" descr="UML_Cl_2">
            <a:extLst>
              <a:ext uri="{FF2B5EF4-FFF2-40B4-BE49-F238E27FC236}">
                <a16:creationId xmlns:a16="http://schemas.microsoft.com/office/drawing/2014/main" id="{FA822720-4E07-4926-8B69-3BF0D39BE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2057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57A12D6-9AA1-4A4E-9F32-CB277C49AE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Типичные ошибки при разработке диаграмм вариантов использования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40CB59C-DB02-4E12-A1AC-7A5EE8DCA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913" y="1773238"/>
            <a:ext cx="76327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200"/>
              <a:t>Превращение диаграммы вариантов использования в диаграмму деятельности за счет желания отразить все функциональные действия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Инициатором действий является разрабатываемая система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Спецификация атрибутов и операций классов до того, как сформулированы все варианты использования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Задание слишком кратких имен вариантам использования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Описание вариантов использования в терминологии, непонятной пользователям системы или заказчику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Отсутствие описаний альтернативных последовательностей действий	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Тратится слишком много времени на решение вопросов о том, какие стереотипы и ассоциации использовать на диаграмме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E0DFF66-D7FE-4422-87A6-C82973D2BD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19063"/>
            <a:ext cx="7993062" cy="719137"/>
          </a:xfrm>
        </p:spPr>
        <p:txBody>
          <a:bodyPr/>
          <a:lstStyle/>
          <a:p>
            <a:pPr eaLnBrk="1" hangingPunct="1"/>
            <a:r>
              <a:rPr lang="ru-RU" altLang="ru-RU"/>
              <a:t>Самостоятельное задание №1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2317A9B-758B-4622-AF45-07C1A56AFB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990600"/>
            <a:ext cx="7812088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200"/>
              <a:t>Выполнить текущее тестирование: вопросы 7-11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На основе заданных сценария №1 и сценария №2 разработать диаграмму вариантов использования для </a:t>
            </a:r>
            <a:r>
              <a:rPr lang="en-US" altLang="ru-RU" sz="2200"/>
              <a:t>ATM</a:t>
            </a:r>
            <a:endParaRPr lang="ru-RU" altLang="ru-RU" sz="22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200" b="1"/>
              <a:t>Сценарий №1 выполнения варианта использования "Снятие наличных по кредитной карточке"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2200"/>
              <a:t>Главный раздел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i="1"/>
              <a:t>Вариант использования</a:t>
            </a:r>
            <a:r>
              <a:rPr lang="ru-RU" altLang="ru-RU" sz="2200"/>
              <a:t>:	Снятие наличных по кредитной 					карточке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i="1"/>
              <a:t>Актеры</a:t>
            </a:r>
            <a:r>
              <a:rPr lang="ru-RU" altLang="ru-RU" sz="2200"/>
              <a:t>:		Клиент Банкомата, Банк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i="1"/>
              <a:t>Цель</a:t>
            </a:r>
            <a:r>
              <a:rPr lang="ru-RU" altLang="ru-RU" sz="2200"/>
              <a:t>:			Получение требуемой суммы наличными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i="1"/>
              <a:t>Краткое описание:</a:t>
            </a:r>
            <a:r>
              <a:rPr lang="ru-RU" altLang="ru-RU" sz="2200"/>
              <a:t>	Клиент использует свою карточку для снятия наличных. Клиент запрашивает требуемую сумму. Банкомат обеспечивает доступ к счету клиента. Банкомат выдает клиенту наличные.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i="1"/>
              <a:t>Тип</a:t>
            </a:r>
            <a:r>
              <a:rPr lang="ru-RU" altLang="ru-RU" sz="2200"/>
              <a:t>:	Базовый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Ссылки на другие варианты использования: Включает в себя ВИ: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ru-RU" sz="2200"/>
              <a:t>Проверка ПИН-кода кредитной карточки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EDD4E10-9B31-4DD9-8D0E-FD0FF55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423863"/>
            <a:ext cx="7993063" cy="719137"/>
          </a:xfrm>
        </p:spPr>
        <p:txBody>
          <a:bodyPr/>
          <a:lstStyle/>
          <a:p>
            <a:pPr eaLnBrk="1" hangingPunct="1"/>
            <a:r>
              <a:rPr lang="ru-RU" altLang="ru-RU"/>
              <a:t>Раздел Типичный ход событий</a:t>
            </a:r>
          </a:p>
        </p:txBody>
      </p:sp>
      <p:sp>
        <p:nvSpPr>
          <p:cNvPr id="28675" name="Rectangle 72">
            <a:extLst>
              <a:ext uri="{FF2B5EF4-FFF2-40B4-BE49-F238E27FC236}">
                <a16:creationId xmlns:a16="http://schemas.microsoft.com/office/drawing/2014/main" id="{7726EDF3-FDD9-4975-9255-11B673528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524000"/>
            <a:ext cx="78486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4163" indent="-284163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3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90000"/>
              <a:buFontTx/>
              <a:buBlip>
                <a:blip r:embed="rId2"/>
              </a:buBlip>
            </a:pPr>
            <a:r>
              <a:rPr lang="ru-RU" altLang="ru-RU" sz="2200"/>
              <a:t>1. Клиент вставляет кредитную карточку в устройство чтения банкомата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90000"/>
              <a:buFontTx/>
              <a:buBlip>
                <a:blip r:embed="rId2"/>
              </a:buBlip>
            </a:pPr>
            <a:r>
              <a:rPr lang="ru-RU" altLang="ru-RU" sz="2200"/>
              <a:t>2. Банкомат передает информацию о кредитной карточке в Банк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90000"/>
              <a:buFontTx/>
              <a:buBlip>
                <a:blip r:embed="rId2"/>
              </a:buBlip>
            </a:pPr>
            <a:r>
              <a:rPr lang="ru-RU" altLang="ru-RU" sz="2200"/>
              <a:t>3. Банк проверяет информацию о кредитной карточке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90000"/>
              <a:buFontTx/>
              <a:buBlip>
                <a:blip r:embed="rId2"/>
              </a:buBlip>
            </a:pPr>
            <a:r>
              <a:rPr lang="ru-RU" altLang="ru-RU" sz="2200" i="1"/>
              <a:t>Исключение №1</a:t>
            </a:r>
            <a:r>
              <a:rPr lang="ru-RU" altLang="ru-RU" sz="2200"/>
              <a:t>: Кредитная карточка недействительна (утрачена)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90000"/>
              <a:buFontTx/>
              <a:buBlip>
                <a:blip r:embed="rId2"/>
              </a:buBlip>
            </a:pPr>
            <a:r>
              <a:rPr lang="ru-RU" altLang="ru-RU" sz="2200" i="1"/>
              <a:t>Исключение №2</a:t>
            </a:r>
            <a:r>
              <a:rPr lang="ru-RU" altLang="ru-RU" sz="2200"/>
              <a:t>: Кредитная карточка просрочена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90000"/>
              <a:buFontTx/>
              <a:buBlip>
                <a:blip r:embed="rId2"/>
              </a:buBlip>
            </a:pPr>
            <a:r>
              <a:rPr lang="ru-RU" altLang="ru-RU" sz="2200"/>
              <a:t>4. Банкомат предлагает ввести ПИН-код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90000"/>
              <a:buFontTx/>
              <a:buBlip>
                <a:blip r:embed="rId2"/>
              </a:buBlip>
            </a:pPr>
            <a:r>
              <a:rPr lang="ru-RU" altLang="ru-RU" sz="2200"/>
              <a:t>5. Клиент вводит PIN-код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90000"/>
              <a:buFontTx/>
              <a:buBlip>
                <a:blip r:embed="rId2"/>
              </a:buBlip>
            </a:pPr>
            <a:r>
              <a:rPr lang="ru-RU" altLang="ru-RU" sz="2200"/>
              <a:t>6. Банкомат проверяет ПИН-код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90000"/>
              <a:buFontTx/>
              <a:buBlip>
                <a:blip r:embed="rId2"/>
              </a:buBlip>
            </a:pPr>
            <a:r>
              <a:rPr lang="ru-RU" altLang="ru-RU" sz="2200" i="1"/>
              <a:t>Исключение №3</a:t>
            </a:r>
            <a:r>
              <a:rPr lang="ru-RU" altLang="ru-RU" sz="2200"/>
              <a:t>: Введенный ПИН-код неверный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90000"/>
              <a:buFontTx/>
              <a:buBlip>
                <a:blip r:embed="rId2"/>
              </a:buBlip>
            </a:pPr>
            <a:r>
              <a:rPr lang="ru-RU" altLang="ru-RU" sz="2200" i="1"/>
              <a:t>Исключение №4</a:t>
            </a:r>
            <a:r>
              <a:rPr lang="ru-RU" altLang="ru-RU" sz="2200"/>
              <a:t>: Клиент ввел неверный ПИН-код 3 раза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90000"/>
              <a:buFontTx/>
              <a:buBlip>
                <a:blip r:embed="rId2"/>
              </a:buBlip>
            </a:pPr>
            <a:r>
              <a:rPr lang="ru-RU" altLang="ru-RU" sz="2200"/>
              <a:t>7. Банкомат отображает опции меню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90000"/>
              <a:buFontTx/>
              <a:buBlip>
                <a:blip r:embed="rId2"/>
              </a:buBlip>
            </a:pPr>
            <a:r>
              <a:rPr lang="ru-RU" altLang="ru-RU" sz="2200"/>
              <a:t>8. Клиент выбирает снятие наличных со своего счета</a:t>
            </a:r>
          </a:p>
          <a:p>
            <a:pPr algn="l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90000"/>
              <a:buFontTx/>
              <a:buBlip>
                <a:blip r:embed="rId2"/>
              </a:buBlip>
            </a:pPr>
            <a:r>
              <a:rPr lang="ru-RU" altLang="ru-RU" sz="2200"/>
              <a:t>9. Банкомат предлагает ввести требуемую сумму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995C3D0-3582-488A-A2C5-FB530E5D05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2338" y="423863"/>
            <a:ext cx="7993062" cy="719137"/>
          </a:xfrm>
        </p:spPr>
        <p:txBody>
          <a:bodyPr/>
          <a:lstStyle/>
          <a:p>
            <a:pPr eaLnBrk="1" hangingPunct="1"/>
            <a:r>
              <a:rPr lang="ru-RU" altLang="ru-RU"/>
              <a:t>Раздел Типичный ход событий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2BEA5E1-BAAA-43B9-8879-9999F6E41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5400" y="1676400"/>
            <a:ext cx="7696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200"/>
              <a:t>10. Клиент вводит требуемую сумму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11. Банкомат делает соответствующий запрос в Банк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12. Банк проверяет введенную сумму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Исключение №5: Требуемая сумма превышает сумму на счете клиента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13. Банк изменяет состояние счета клиента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15. Клиент получает свою кредитную карточку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Исключение №6: Клиент выбрал печать чека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14. Банкомат предлагает клиенту забрать его кредитную карточку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16. Банкомат выдает наличные и предлагает забрать их клиенту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17. Клиент получает наличные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18. Банкомат отображает сообщение о готовности к дальнейшей работе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8A4EE19-7D59-4B43-947A-7394D94BF5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457200"/>
            <a:ext cx="7993062" cy="719138"/>
          </a:xfrm>
        </p:spPr>
        <p:txBody>
          <a:bodyPr/>
          <a:lstStyle/>
          <a:p>
            <a:pPr eaLnBrk="1" hangingPunct="1"/>
            <a:r>
              <a:rPr lang="ru-RU" altLang="ru-RU"/>
              <a:t>Раздел Исключений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902A04B-D749-4016-A12D-9A0A5D44D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654925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200"/>
              <a:t>Исключение №1. Кредитная карточка недействительна (утрачена)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4. Банкомат блокирует кредитную карточку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18. Банкомат отображает сообщение о готовности к дальнейшей работе</a:t>
            </a:r>
          </a:p>
          <a:p>
            <a:pPr eaLnBrk="1" hangingPunct="1">
              <a:lnSpc>
                <a:spcPct val="90000"/>
              </a:lnSpc>
            </a:pPr>
            <a:endParaRPr lang="ru-RU" altLang="ru-RU" sz="2200"/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Исключение №2: Кредитная карточка просрочена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4. Банкомат предлагает клиенту забрать его кредитную карточку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15. Клиент получает свою кредитную карточку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18. Банкомат отображает сообщение о готовности к дальнейшей работе</a:t>
            </a:r>
          </a:p>
          <a:p>
            <a:pPr eaLnBrk="1" hangingPunct="1">
              <a:lnSpc>
                <a:spcPct val="90000"/>
              </a:lnSpc>
            </a:pPr>
            <a:endParaRPr lang="ru-RU" altLang="ru-RU" sz="2200"/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Исключение №3. Введенный ПИН-код неверный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4. Банкомат предлагает ввести ПИН-код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5. Клиент вводит ПИН-код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A66C5C9B-F67D-4A83-B9E6-D5E8A6BA72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Сценарий №2  "Получение справки о состоянии счета"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F40353A-7333-4A75-9C24-64750AB65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525588"/>
            <a:ext cx="7654925" cy="525621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/>
              <a:t>Главный раздел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i="1"/>
              <a:t>Вариант использования</a:t>
            </a:r>
            <a:r>
              <a:rPr lang="ru-RU" altLang="ru-RU"/>
              <a:t>:	Получение справки о состоянии счета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i="1"/>
              <a:t>Актеры</a:t>
            </a:r>
            <a:r>
              <a:rPr lang="ru-RU" altLang="ru-RU"/>
              <a:t>:	Клиент Банкомата, Банк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i="1"/>
              <a:t>Цель</a:t>
            </a:r>
            <a:r>
              <a:rPr lang="ru-RU" altLang="ru-RU"/>
              <a:t>:	Получение информации о балансе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i="1"/>
              <a:t>Краткое описание:</a:t>
            </a:r>
            <a:r>
              <a:rPr lang="ru-RU" altLang="ru-RU"/>
              <a:t>	Клиент использует свою карточку для получения справки о состоянии счета. Банкомат обеспечивает доступ к счету клиента. Банкомат выдает клиенту справку в форме чека.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i="1"/>
              <a:t>Тип</a:t>
            </a:r>
            <a:r>
              <a:rPr lang="ru-RU" altLang="ru-RU"/>
              <a:t>:	Базовый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Ссылки на другие варианты использования:		Включает в себя ВИ:</a:t>
            </a:r>
          </a:p>
          <a:p>
            <a:pPr lvl="1" eaLnBrk="1" hangingPunct="1">
              <a:lnSpc>
                <a:spcPct val="90000"/>
              </a:lnSpc>
            </a:pPr>
            <a:r>
              <a:rPr lang="ru-RU" altLang="ru-RU"/>
              <a:t>Проверка ПИН-кода кредитной карточки</a:t>
            </a:r>
          </a:p>
          <a:p>
            <a:pPr eaLnBrk="1" hangingPunct="1">
              <a:lnSpc>
                <a:spcPct val="90000"/>
              </a:lnSpc>
            </a:pPr>
            <a:endParaRPr lang="ru-RU" alt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10ABC61-C908-4D23-851B-554454B1B1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620713"/>
            <a:ext cx="7993062" cy="719137"/>
          </a:xfrm>
        </p:spPr>
        <p:txBody>
          <a:bodyPr/>
          <a:lstStyle/>
          <a:p>
            <a:pPr eaLnBrk="1" hangingPunct="1"/>
            <a:r>
              <a:rPr lang="ru-RU" altLang="ru-RU"/>
              <a:t>Назначение диаграммы вариантов использования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89A7A27-62D7-4F1B-89E7-243CF72A80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844675"/>
            <a:ext cx="7705725" cy="4608513"/>
          </a:xfrm>
        </p:spPr>
        <p:txBody>
          <a:bodyPr/>
          <a:lstStyle/>
          <a:p>
            <a:pPr eaLnBrk="1" hangingPunct="1"/>
            <a:r>
              <a:rPr lang="ru-RU" altLang="ru-RU"/>
              <a:t>Определить общие границы функциональности проектируемой системы в контексте моделируемой предметной области.</a:t>
            </a:r>
          </a:p>
          <a:p>
            <a:pPr eaLnBrk="1" hangingPunct="1"/>
            <a:r>
              <a:rPr lang="ru-RU" altLang="ru-RU"/>
              <a:t>Специфицировать требования к функциональному поведению проектируемой системы в форме вариантов использования.</a:t>
            </a:r>
          </a:p>
          <a:p>
            <a:pPr eaLnBrk="1" hangingPunct="1"/>
            <a:r>
              <a:rPr lang="ru-RU" altLang="ru-RU"/>
              <a:t>Разработать исходную концептуальную модель системы для ее последующей детализации в форме логических и физических моделей.</a:t>
            </a:r>
          </a:p>
          <a:p>
            <a:pPr eaLnBrk="1" hangingPunct="1"/>
            <a:r>
              <a:rPr lang="ru-RU" altLang="ru-RU"/>
              <a:t>Подготовить исходную документацию для взаимодействия разработчиков системы с ее заказчиками и пользователями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6EFCBF2-BFD8-4D08-9C55-86432BC73A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Типичный ход событий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DB8465F4-BD0D-4C21-A5C3-9A28FB6846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1428750"/>
            <a:ext cx="7543800" cy="50720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1. Клиент вставляет кредитную карточку в устройство чтения банкомата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2. Банкомат передает информацию о кредитной карточке в Банк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3. Банк проверяет информацию о кредитной карточке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Исключение №1: Кредитная карточка недействительна (утрачена)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Исключение №2: Кредитная карточка просрочена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4. Банкомат предлагает ввести ПИН-код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5. Клиент вводит PIN-код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6. Банкомат проверяет ПИН-код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Исключение №3: Введенный ПИН-код неверный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Исключение №4: Клиент ввел неверный ПИН-код 3 раза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4D45808-4FA9-4EC4-ADA8-9E762ADB4D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Типичный ход событий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628CD52-EE60-4F63-A6B2-C7D323F44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6675" y="1714500"/>
            <a:ext cx="7502525" cy="44577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7. Банкомат отображает опции меню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8. Клиент выбирает получение справки о состоянии счета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9. Банкомат делает соответствующий запрос в Банк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10. Банкомат предлагает клиенту забрать его кредитную карточку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11. Клиент получает свою кредитную карточку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12. Банкомат выдает справку о состоянии счета и предлагает забрать ее клиенту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13. Клиент получает справку о состоянии своего счета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14. Банкомат отображает сообщение о готовности к дальнейшей работе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637B4C1-BA5C-49A6-974F-3EB2259888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228600"/>
            <a:ext cx="7993062" cy="719138"/>
          </a:xfrm>
        </p:spPr>
        <p:txBody>
          <a:bodyPr/>
          <a:lstStyle/>
          <a:p>
            <a:pPr eaLnBrk="1" hangingPunct="1"/>
            <a:r>
              <a:rPr lang="ru-RU" altLang="ru-RU"/>
              <a:t>Раздел Исключений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33A93AB-7A6E-4C42-98BB-9512929268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143000"/>
            <a:ext cx="7848600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200"/>
              <a:t>Исключение №1. Кредитная карточка недействительна (утрачена)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4. Банкомат блокирует кредитную карточку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14. Банкомат отображает сообщение о готовности к дальнейшей работе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Исключение №2: Кредитная карточка просрочена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4. Банкомат предлагает клиенту забрать его кредитную карточку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11. Клиент получает свою кредитную карточку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14. Банкомат отображает сообщение о готовности к дальнейшей работе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Исключение №3. Введенный ПИН-код неверный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4. Банкомат предлагает ввести ПИН-код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5. Клиент вводит ПИН-код	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Исключение №4: Клиент вводит неверный ПИН-код 3 раза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4. Банкомат блокирует кредитную карточку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18. Банкомат отображает сообщение о готовности к дальнейшей работе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DA4A728-02CF-41B2-9942-A27B793214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457200"/>
            <a:ext cx="7993062" cy="719138"/>
          </a:xfrm>
        </p:spPr>
        <p:txBody>
          <a:bodyPr/>
          <a:lstStyle/>
          <a:p>
            <a:pPr eaLnBrk="1" hangingPunct="1"/>
            <a:r>
              <a:rPr lang="ru-RU" altLang="ru-RU"/>
              <a:t>Раздел Исключений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DDD13AA-0777-405E-A31E-8EBA4C487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1285875"/>
            <a:ext cx="7543800" cy="5286375"/>
          </a:xfrm>
        </p:spPr>
        <p:txBody>
          <a:bodyPr/>
          <a:lstStyle/>
          <a:p>
            <a:pPr eaLnBrk="1" hangingPunct="1"/>
            <a:r>
              <a:rPr lang="ru-RU" altLang="ru-RU" sz="2200"/>
              <a:t>Исключение №4: Клиент вводит неверный ПИН-код 3 раза</a:t>
            </a:r>
          </a:p>
          <a:p>
            <a:pPr eaLnBrk="1" hangingPunct="1"/>
            <a:r>
              <a:rPr lang="ru-RU" altLang="ru-RU" sz="2200"/>
              <a:t>4. Банкомат блокирует кредитную карточку</a:t>
            </a:r>
          </a:p>
          <a:p>
            <a:pPr eaLnBrk="1" hangingPunct="1"/>
            <a:r>
              <a:rPr lang="ru-RU" altLang="ru-RU" sz="2200"/>
              <a:t>18. Банкомат отображает сообщение о готовности к дальнейшей работе</a:t>
            </a:r>
          </a:p>
          <a:p>
            <a:pPr eaLnBrk="1" hangingPunct="1"/>
            <a:r>
              <a:rPr lang="ru-RU" altLang="ru-RU" sz="2200"/>
              <a:t>Исключение №5. Требуемая сумма превышает сумму на счете клиента</a:t>
            </a:r>
          </a:p>
          <a:p>
            <a:pPr eaLnBrk="1" hangingPunct="1"/>
            <a:r>
              <a:rPr lang="ru-RU" altLang="ru-RU" sz="2200"/>
              <a:t>9. Банкомат предлагает ввести новую сумму</a:t>
            </a:r>
          </a:p>
          <a:p>
            <a:pPr eaLnBrk="1" hangingPunct="1"/>
            <a:r>
              <a:rPr lang="ru-RU" altLang="ru-RU" sz="2200"/>
              <a:t>10. Клиент вводит новую требуемую сумму	</a:t>
            </a:r>
          </a:p>
          <a:p>
            <a:pPr eaLnBrk="1" hangingPunct="1"/>
            <a:r>
              <a:rPr lang="ru-RU" altLang="ru-RU" sz="2200"/>
              <a:t>Исключение №6: Клиент выбрал печать чека</a:t>
            </a:r>
          </a:p>
          <a:p>
            <a:pPr eaLnBrk="1" hangingPunct="1"/>
            <a:r>
              <a:rPr lang="ru-RU" altLang="ru-RU" sz="2200"/>
              <a:t>16.1. Банкомат предлагает клиенту забрать чек</a:t>
            </a:r>
          </a:p>
          <a:p>
            <a:pPr eaLnBrk="1" hangingPunct="1"/>
            <a:r>
              <a:rPr lang="ru-RU" altLang="ru-RU" sz="2200"/>
              <a:t>Примечание. Клиент может отказаться от выполнения транзакции "Снятие наличных по кредитной карточке" при введении ПИН-кода, при выборе типа транзакции и при вводе суммы.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>
            <a:extLst>
              <a:ext uri="{FF2B5EF4-FFF2-40B4-BE49-F238E27FC236}">
                <a16:creationId xmlns:a16="http://schemas.microsoft.com/office/drawing/2014/main" id="{7FE54256-7C00-4FC2-88E3-739B659888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391400" cy="1143000"/>
          </a:xfrm>
        </p:spPr>
        <p:txBody>
          <a:bodyPr/>
          <a:lstStyle/>
          <a:p>
            <a:pPr eaLnBrk="1" hangingPunct="1"/>
            <a:r>
              <a:rPr lang="ru-RU" altLang="ru-RU"/>
              <a:t>Проектируемая система и ее окружение</a:t>
            </a:r>
          </a:p>
        </p:txBody>
      </p:sp>
      <p:pic>
        <p:nvPicPr>
          <p:cNvPr id="6147" name="Picture 4" descr="Рис_03_1">
            <a:extLst>
              <a:ext uri="{FF2B5EF4-FFF2-40B4-BE49-F238E27FC236}">
                <a16:creationId xmlns:a16="http://schemas.microsoft.com/office/drawing/2014/main" id="{363A3074-D3C7-48FF-8EC5-321E215EF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912938"/>
            <a:ext cx="792956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5">
            <a:extLst>
              <a:ext uri="{FF2B5EF4-FFF2-40B4-BE49-F238E27FC236}">
                <a16:creationId xmlns:a16="http://schemas.microsoft.com/office/drawing/2014/main" id="{2FABC692-FB08-4997-BE06-696E468F9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3350" y="4941888"/>
            <a:ext cx="7462838" cy="892175"/>
          </a:xfrm>
          <a:noFill/>
        </p:spPr>
        <p:txBody>
          <a:bodyPr/>
          <a:lstStyle/>
          <a:p>
            <a:pPr eaLnBrk="1" hangingPunct="1"/>
            <a:r>
              <a:rPr lang="ru-RU" altLang="ru-RU" i="1"/>
              <a:t>Субъект (subject)</a:t>
            </a:r>
            <a:r>
              <a:rPr lang="ru-RU" altLang="ru-RU"/>
              <a:t> – любой элемент модели, который обладает функциональным поведением</a:t>
            </a:r>
          </a:p>
        </p:txBody>
      </p:sp>
      <p:sp>
        <p:nvSpPr>
          <p:cNvPr id="6149" name="Line 7">
            <a:extLst>
              <a:ext uri="{FF2B5EF4-FFF2-40B4-BE49-F238E27FC236}">
                <a16:creationId xmlns:a16="http://schemas.microsoft.com/office/drawing/2014/main" id="{0A73E1C3-8FEC-43A3-A711-728E4495CD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92500" y="4005263"/>
            <a:ext cx="935038" cy="1008062"/>
          </a:xfrm>
          <a:prstGeom prst="line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>
            <a:extLst>
              <a:ext uri="{FF2B5EF4-FFF2-40B4-BE49-F238E27FC236}">
                <a16:creationId xmlns:a16="http://schemas.microsoft.com/office/drawing/2014/main" id="{F04EAA65-3889-4A28-B428-A84CDBC7F6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8163" y="549275"/>
            <a:ext cx="8497887" cy="782638"/>
          </a:xfrm>
        </p:spPr>
        <p:txBody>
          <a:bodyPr/>
          <a:lstStyle/>
          <a:p>
            <a:pPr eaLnBrk="1" hangingPunct="1"/>
            <a:r>
              <a:rPr lang="ru-RU" altLang="ru-RU"/>
              <a:t>Основные обозначения на диаграмме вариантов использования</a:t>
            </a:r>
            <a:endParaRPr lang="en-US" altLang="ru-RU"/>
          </a:p>
        </p:txBody>
      </p:sp>
      <p:pic>
        <p:nvPicPr>
          <p:cNvPr id="7171" name="Picture 1027" descr="UC_00">
            <a:extLst>
              <a:ext uri="{FF2B5EF4-FFF2-40B4-BE49-F238E27FC236}">
                <a16:creationId xmlns:a16="http://schemas.microsoft.com/office/drawing/2014/main" id="{B132A173-D6CF-4D36-948C-2B8118B58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725613"/>
            <a:ext cx="6624638" cy="508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3629A2D-E43D-4997-9580-1063A231E2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620713"/>
            <a:ext cx="7993062" cy="433387"/>
          </a:xfrm>
        </p:spPr>
        <p:txBody>
          <a:bodyPr/>
          <a:lstStyle/>
          <a:p>
            <a:pPr eaLnBrk="1" hangingPunct="1"/>
            <a:r>
              <a:rPr lang="ru-RU" altLang="ru-RU"/>
              <a:t>Вариант использования (use case)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459967F-0EB4-4FAF-BD18-9F7B8DC2A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97013"/>
            <a:ext cx="7705725" cy="2579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/>
              <a:t>– представляет собой общую спецификацию совокупности выполняемых системой действий с целью предоставления некоторого наблюдаемого результата, который имеет значение для одного или нескольких актеров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/>
              <a:t>Отвечает на вопрос «Что должна выполнять система?», не отвечая на вопрос «Как она должна выполнять это?»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/>
              <a:t>Имена – отглагольное существительное или глагол в неопределенной форме</a:t>
            </a:r>
          </a:p>
        </p:txBody>
      </p:sp>
      <p:pic>
        <p:nvPicPr>
          <p:cNvPr id="8196" name="Picture 4" descr="Рис_03_2а">
            <a:extLst>
              <a:ext uri="{FF2B5EF4-FFF2-40B4-BE49-F238E27FC236}">
                <a16:creationId xmlns:a16="http://schemas.microsoft.com/office/drawing/2014/main" id="{97EEBD4B-706C-49DE-8F75-D137346D9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4581525"/>
            <a:ext cx="3671888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 descr="Рис_03_3а">
            <a:extLst>
              <a:ext uri="{FF2B5EF4-FFF2-40B4-BE49-F238E27FC236}">
                <a16:creationId xmlns:a16="http://schemas.microsoft.com/office/drawing/2014/main" id="{78A04A57-F1A4-42BF-8EEF-59265FDBB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132263"/>
            <a:ext cx="2520950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7" descr="Рис_03_3б">
            <a:extLst>
              <a:ext uri="{FF2B5EF4-FFF2-40B4-BE49-F238E27FC236}">
                <a16:creationId xmlns:a16="http://schemas.microsoft.com/office/drawing/2014/main" id="{415CF41E-F061-46B1-9F91-7769A046D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5445125"/>
            <a:ext cx="2611438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1FDF178-3CA9-4EC0-B355-E36B0C19B6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641350"/>
            <a:ext cx="7993062" cy="420688"/>
          </a:xfrm>
        </p:spPr>
        <p:txBody>
          <a:bodyPr/>
          <a:lstStyle/>
          <a:p>
            <a:pPr eaLnBrk="1" hangingPunct="1"/>
            <a:r>
              <a:rPr lang="ru-RU" altLang="ru-RU"/>
              <a:t>Актер (actor)</a:t>
            </a:r>
          </a:p>
        </p:txBody>
      </p:sp>
      <p:pic>
        <p:nvPicPr>
          <p:cNvPr id="9219" name="Picture 4" descr="Рис_03_4в">
            <a:extLst>
              <a:ext uri="{FF2B5EF4-FFF2-40B4-BE49-F238E27FC236}">
                <a16:creationId xmlns:a16="http://schemas.microsoft.com/office/drawing/2014/main" id="{74C83AAA-1F27-4675-B24F-DF6065861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157788"/>
            <a:ext cx="1339850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5" descr="Рис_03_4б">
            <a:extLst>
              <a:ext uri="{FF2B5EF4-FFF2-40B4-BE49-F238E27FC236}">
                <a16:creationId xmlns:a16="http://schemas.microsoft.com/office/drawing/2014/main" id="{3D169DE4-B792-427A-9FD3-F05633067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5173663"/>
            <a:ext cx="26638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 descr="Рис_03_4а">
            <a:extLst>
              <a:ext uri="{FF2B5EF4-FFF2-40B4-BE49-F238E27FC236}">
                <a16:creationId xmlns:a16="http://schemas.microsoft.com/office/drawing/2014/main" id="{3980A1E3-94AE-4CE2-971E-AB2CED1A3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150" y="4941888"/>
            <a:ext cx="1462088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ectangle 8">
            <a:extLst>
              <a:ext uri="{FF2B5EF4-FFF2-40B4-BE49-F238E27FC236}">
                <a16:creationId xmlns:a16="http://schemas.microsoft.com/office/drawing/2014/main" id="{EB6F39CE-B0BE-4F39-86E9-5860FE93B7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485900"/>
            <a:ext cx="7848600" cy="302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– любая внешняя по отношению к проектируемой системе сущность, которая взаимодействует с системой и использует ее функциональные возможности для достижения определенных целей или решения частных задач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i="1">
                <a:solidFill>
                  <a:schemeClr val="tx2"/>
                </a:solidFill>
              </a:rPr>
              <a:t>Примеры актеров</a:t>
            </a:r>
            <a:r>
              <a:rPr lang="ru-RU" altLang="ru-RU"/>
              <a:t>: кассир, клиент банка, банковский служащий, президент, продавец магазина, менеджер отдела продаж, пассажир авиарейса, водитель автомобиля, администратор гостиницы, сотовый телефон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FA4791C-95BD-40D6-A7AD-8B78811A13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8263" y="457200"/>
            <a:ext cx="7265987" cy="838200"/>
          </a:xfrm>
        </p:spPr>
        <p:txBody>
          <a:bodyPr/>
          <a:lstStyle/>
          <a:p>
            <a:pPr eaLnBrk="1" hangingPunct="1"/>
            <a:r>
              <a:rPr lang="ru-RU" altLang="ru-RU"/>
              <a:t>Вопросы для идентификации актеров в системе</a:t>
            </a:r>
            <a:endParaRPr lang="en-US" altLang="ru-RU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A899C25-6458-4EA6-B039-8A3468C99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828800"/>
            <a:ext cx="7848600" cy="4343400"/>
          </a:xfrm>
        </p:spPr>
        <p:txBody>
          <a:bodyPr/>
          <a:lstStyle/>
          <a:p>
            <a:pPr eaLnBrk="1" hangingPunct="1"/>
            <a:r>
              <a:rPr lang="ru-RU" altLang="ru-RU"/>
              <a:t>Какие организации или лица будут использовать систему</a:t>
            </a:r>
          </a:p>
          <a:p>
            <a:pPr eaLnBrk="1" hangingPunct="1"/>
            <a:r>
              <a:rPr lang="ru-RU" altLang="ru-RU"/>
              <a:t>Кто будет получать пользу от использования системы</a:t>
            </a:r>
          </a:p>
          <a:p>
            <a:pPr eaLnBrk="1" hangingPunct="1"/>
            <a:r>
              <a:rPr lang="ru-RU" altLang="ru-RU"/>
              <a:t>Кто будет использовать информацию от системы</a:t>
            </a:r>
          </a:p>
          <a:p>
            <a:pPr eaLnBrk="1" hangingPunct="1"/>
            <a:r>
              <a:rPr lang="ru-RU" altLang="ru-RU"/>
              <a:t>Будет ли использовать система внешние ресурсы</a:t>
            </a:r>
          </a:p>
          <a:p>
            <a:pPr eaLnBrk="1" hangingPunct="1"/>
            <a:r>
              <a:rPr lang="ru-RU" altLang="ru-RU"/>
              <a:t>Может ли один пользователь играть несколько ролей при взаимодействии с системой</a:t>
            </a:r>
          </a:p>
          <a:p>
            <a:pPr eaLnBrk="1" hangingPunct="1"/>
            <a:r>
              <a:rPr lang="ru-RU" altLang="ru-RU"/>
              <a:t>Могут ли различные пользователи играть одну роль при взаимодействии с системой</a:t>
            </a:r>
          </a:p>
          <a:p>
            <a:pPr eaLnBrk="1" hangingPunct="1"/>
            <a:r>
              <a:rPr lang="ru-RU" altLang="ru-RU"/>
              <a:t>Будет ли система взаимодействовать с законодательными, исполнительными, налоговыми или другими органами</a:t>
            </a:r>
            <a:endParaRPr lang="en-US" alt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04CE7A3-9AA1-4681-9816-AB94DB2280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7850" y="549275"/>
            <a:ext cx="8458200" cy="792163"/>
          </a:xfrm>
        </p:spPr>
        <p:txBody>
          <a:bodyPr/>
          <a:lstStyle/>
          <a:p>
            <a:pPr eaLnBrk="1" hangingPunct="1"/>
            <a:r>
              <a:rPr lang="ru-RU" altLang="ru-RU"/>
              <a:t>Отношения на диаграмме вариантов использования </a:t>
            </a:r>
            <a:endParaRPr lang="en-US" altLang="ru-RU"/>
          </a:p>
        </p:txBody>
      </p:sp>
      <p:pic>
        <p:nvPicPr>
          <p:cNvPr id="11267" name="Picture 3" descr="UC_03">
            <a:extLst>
              <a:ext uri="{FF2B5EF4-FFF2-40B4-BE49-F238E27FC236}">
                <a16:creationId xmlns:a16="http://schemas.microsoft.com/office/drawing/2014/main" id="{AB6E2A87-8071-40C7-9FA1-C88DC9A87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1843088"/>
            <a:ext cx="7924800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МойСтарый">
  <a:themeElements>
    <a:clrScheme name="МойСтарый 13">
      <a:dk1>
        <a:srgbClr val="000000"/>
      </a:dk1>
      <a:lt1>
        <a:srgbClr val="FFFF99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CA"/>
      </a:accent3>
      <a:accent4>
        <a:srgbClr val="000000"/>
      </a:accent4>
      <a:accent5>
        <a:srgbClr val="DAEDEF"/>
      </a:accent5>
      <a:accent6>
        <a:srgbClr val="2D2D8A"/>
      </a:accent6>
      <a:hlink>
        <a:srgbClr val="2561A7"/>
      </a:hlink>
      <a:folHlink>
        <a:srgbClr val="FBCC30"/>
      </a:folHlink>
    </a:clrScheme>
    <a:fontScheme name="МойСтарый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МойСтары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йСтары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йСтары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йСтары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йСтары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йСтары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ойСтары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ойСтары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ойСтары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ойСтары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ойСтары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ойСтары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ойСтарый 13">
        <a:dk1>
          <a:srgbClr val="000000"/>
        </a:dk1>
        <a:lt1>
          <a:srgbClr val="FFFF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2561A7"/>
        </a:hlink>
        <a:folHlink>
          <a:srgbClr val="FBCC3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Data\Microsoft\Шаблоны\МойСтарый.pot</Template>
  <TotalTime>392</TotalTime>
  <Words>1653</Words>
  <Application>Microsoft Office PowerPoint</Application>
  <PresentationFormat>Экран (4:3)</PresentationFormat>
  <Paragraphs>198</Paragraphs>
  <Slides>33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0" baseType="lpstr">
      <vt:lpstr>Arial Narrow</vt:lpstr>
      <vt:lpstr>Arial</vt:lpstr>
      <vt:lpstr>Monotype Sorts</vt:lpstr>
      <vt:lpstr>Wingdings</vt:lpstr>
      <vt:lpstr>Times New Roman</vt:lpstr>
      <vt:lpstr>МойСтарый</vt:lpstr>
      <vt:lpstr>Точечный рисунок</vt:lpstr>
      <vt:lpstr>Диаграмма вариантов использования (use case diagram)</vt:lpstr>
      <vt:lpstr>Диаграмма вариантов использования (use case diagram)</vt:lpstr>
      <vt:lpstr>Назначение диаграммы вариантов использования</vt:lpstr>
      <vt:lpstr>Проектируемая система и ее окружение</vt:lpstr>
      <vt:lpstr>Основные обозначения на диаграмме вариантов использования</vt:lpstr>
      <vt:lpstr>Вариант использования (use case)</vt:lpstr>
      <vt:lpstr>Актер (actor)</vt:lpstr>
      <vt:lpstr>Вопросы для идентификации актеров в системе</vt:lpstr>
      <vt:lpstr>Отношения на диаграмме вариантов использования </vt:lpstr>
      <vt:lpstr>Отношение ассоциации </vt:lpstr>
      <vt:lpstr>Отношение включения </vt:lpstr>
      <vt:lpstr>Отношение расширения </vt:lpstr>
      <vt:lpstr>Изображение отношения расширения с условием выполнения</vt:lpstr>
      <vt:lpstr>Отношение обобщения </vt:lpstr>
      <vt:lpstr>Пример диаграммы ВИ для системы продажи товаров в Интернет-магазине</vt:lpstr>
      <vt:lpstr>Формализация функциональных требований с помощью диаграммы ВИ</vt:lpstr>
      <vt:lpstr>Классификация требований – модель FURPS+</vt:lpstr>
      <vt:lpstr>Functionality – функциональные требования</vt:lpstr>
      <vt:lpstr>Спецификация ВИ с помощью текстовых сценариев </vt:lpstr>
      <vt:lpstr>Показатели качества для модели вариантов использования</vt:lpstr>
      <vt:lpstr>Последовательность разработки вариантов использования</vt:lpstr>
      <vt:lpstr>Презентация PowerPoint</vt:lpstr>
      <vt:lpstr>Презентация PowerPoint</vt:lpstr>
      <vt:lpstr>Типичные ошибки при разработке диаграмм вариантов использования</vt:lpstr>
      <vt:lpstr>Самостоятельное задание №1</vt:lpstr>
      <vt:lpstr>Раздел Типичный ход событий</vt:lpstr>
      <vt:lpstr>Раздел Типичный ход событий</vt:lpstr>
      <vt:lpstr>Раздел Исключений</vt:lpstr>
      <vt:lpstr>Сценарий №2  "Получение справки о состоянии счета"</vt:lpstr>
      <vt:lpstr>Типичный ход событий</vt:lpstr>
      <vt:lpstr>Типичный ход событий</vt:lpstr>
      <vt:lpstr>Раздел Исключений</vt:lpstr>
      <vt:lpstr>Раздел Исключений</vt:lpstr>
    </vt:vector>
  </TitlesOfParts>
  <Company>UML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Леоненков</dc:creator>
  <cp:lastModifiedBy>Владислав Карюкин</cp:lastModifiedBy>
  <cp:revision>76</cp:revision>
  <dcterms:created xsi:type="dcterms:W3CDTF">2008-05-05T17:02:32Z</dcterms:created>
  <dcterms:modified xsi:type="dcterms:W3CDTF">2021-09-20T05:54:44Z</dcterms:modified>
</cp:coreProperties>
</file>